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5" r:id="rId2"/>
    <p:sldId id="256" r:id="rId3"/>
    <p:sldId id="257" r:id="rId4"/>
    <p:sldId id="259" r:id="rId5"/>
    <p:sldId id="260" r:id="rId6"/>
    <p:sldId id="261" r:id="rId7"/>
    <p:sldId id="262" r:id="rId8"/>
    <p:sldId id="266" r:id="rId9"/>
    <p:sldId id="263"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5" d="100"/>
          <a:sy n="65" d="100"/>
        </p:scale>
        <p:origin x="-120" y="-26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2CB042-EA7B-EC47-B75C-8CF36AF77EEF}" type="datetimeFigureOut">
              <a:rPr lang="en-US" smtClean="0"/>
              <a:t>15-Dec-13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8B2380-7577-014C-8F4F-798C67675258}" type="slidenum">
              <a:rPr lang="en-US" smtClean="0"/>
              <a:t>‹#›</a:t>
            </a:fld>
            <a:endParaRPr lang="en-US"/>
          </a:p>
        </p:txBody>
      </p:sp>
    </p:spTree>
    <p:extLst>
      <p:ext uri="{BB962C8B-B14F-4D97-AF65-F5344CB8AC3E}">
        <p14:creationId xmlns:p14="http://schemas.microsoft.com/office/powerpoint/2010/main" val="27424044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8B2380-7577-014C-8F4F-798C67675258}" type="slidenum">
              <a:rPr lang="en-US" smtClean="0"/>
              <a:t>2</a:t>
            </a:fld>
            <a:endParaRPr lang="en-US"/>
          </a:p>
        </p:txBody>
      </p:sp>
    </p:spTree>
    <p:extLst>
      <p:ext uri="{BB962C8B-B14F-4D97-AF65-F5344CB8AC3E}">
        <p14:creationId xmlns:p14="http://schemas.microsoft.com/office/powerpoint/2010/main" val="71826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D855ABB0-2B92-6240-A500-96E9BD1A54A4}" type="datetimeFigureOut">
              <a:rPr lang="en-US" smtClean="0"/>
              <a:t>15-Dec-13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414573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D855ABB0-2B92-6240-A500-96E9BD1A54A4}" type="datetimeFigureOut">
              <a:rPr lang="en-US" smtClean="0"/>
              <a:t>15-Dec-13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50917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D855ABB0-2B92-6240-A500-96E9BD1A54A4}" type="datetimeFigureOut">
              <a:rPr lang="en-US" smtClean="0"/>
              <a:t>15-Dec-13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126030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D855ABB0-2B92-6240-A500-96E9BD1A54A4}" type="datetimeFigureOut">
              <a:rPr lang="en-US" smtClean="0"/>
              <a:t>15-Dec-13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381297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D855ABB0-2B92-6240-A500-96E9BD1A54A4}" type="datetimeFigureOut">
              <a:rPr lang="en-US" smtClean="0"/>
              <a:t>15-Dec-13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1435917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D855ABB0-2B92-6240-A500-96E9BD1A54A4}" type="datetimeFigureOut">
              <a:rPr lang="en-US" smtClean="0"/>
              <a:t>15-Dec-13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520050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55ABB0-2B92-6240-A500-96E9BD1A54A4}" type="datetimeFigureOut">
              <a:rPr lang="en-US" smtClean="0"/>
              <a:t>15-Dec-13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1779371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D855ABB0-2B92-6240-A500-96E9BD1A54A4}" type="datetimeFigureOut">
              <a:rPr lang="en-US" smtClean="0"/>
              <a:t>15-Dec-13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3220790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D855ABB0-2B92-6240-A500-96E9BD1A54A4}" type="datetimeFigureOut">
              <a:rPr lang="en-US" smtClean="0"/>
              <a:t>15-Dec-13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91456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D855ABB0-2B92-6240-A500-96E9BD1A54A4}" type="datetimeFigureOut">
              <a:rPr lang="en-US" smtClean="0"/>
              <a:t>15-Dec-13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420457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D855ABB0-2B92-6240-A500-96E9BD1A54A4}" type="datetimeFigureOut">
              <a:rPr lang="en-US" smtClean="0"/>
              <a:t>15-Dec-13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41994-DBCD-5D48-B58A-5E229E67A8EE}" type="slidenum">
              <a:rPr lang="en-US" smtClean="0"/>
              <a:t>‹#›</a:t>
            </a:fld>
            <a:endParaRPr lang="en-US"/>
          </a:p>
        </p:txBody>
      </p:sp>
    </p:spTree>
    <p:extLst>
      <p:ext uri="{BB962C8B-B14F-4D97-AF65-F5344CB8AC3E}">
        <p14:creationId xmlns:p14="http://schemas.microsoft.com/office/powerpoint/2010/main" val="2477090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5ABB0-2B92-6240-A500-96E9BD1A54A4}" type="datetimeFigureOut">
              <a:rPr lang="en-US" smtClean="0"/>
              <a:t>15-Dec-13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A41994-DBCD-5D48-B58A-5E229E67A8EE}" type="slidenum">
              <a:rPr lang="en-US" smtClean="0"/>
              <a:t>‹#›</a:t>
            </a:fld>
            <a:endParaRPr lang="en-US"/>
          </a:p>
        </p:txBody>
      </p:sp>
    </p:spTree>
    <p:extLst>
      <p:ext uri="{BB962C8B-B14F-4D97-AF65-F5344CB8AC3E}">
        <p14:creationId xmlns:p14="http://schemas.microsoft.com/office/powerpoint/2010/main" val="3617186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hockeyschtick.blogspot.com.au/2013/11/new-paper-finds-sea-level-rise-has.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Cl4Pz1mwBao" TargetMode="External"/><Relationship Id="rId2" Type="http://schemas.openxmlformats.org/officeDocument/2006/relationships/hyperlink" Target="http://www.youtube.com/watch?v=DDwYLPNHk_0&amp;feature=relmfu" TargetMode="External"/><Relationship Id="rId1" Type="http://schemas.openxmlformats.org/officeDocument/2006/relationships/slideLayout" Target="../slideLayouts/slideLayout2.xml"/><Relationship Id="rId5" Type="http://schemas.openxmlformats.org/officeDocument/2006/relationships/hyperlink" Target="http://www.youtube.com/watch?v=lyRKK4iMrEw" TargetMode="External"/><Relationship Id="rId4" Type="http://schemas.openxmlformats.org/officeDocument/2006/relationships/hyperlink" Target="http://www.gripnw.com/Audio/iSpy11122011_SkepticPt1.mp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0399" y="376534"/>
            <a:ext cx="7958667" cy="1846659"/>
          </a:xfrm>
          <a:prstGeom prst="rect">
            <a:avLst/>
          </a:prstGeom>
        </p:spPr>
        <p:txBody>
          <a:bodyPr wrap="square">
            <a:spAutoFit/>
          </a:bodyPr>
          <a:lstStyle/>
          <a:p>
            <a:r>
              <a:rPr lang="en-US" sz="9600" b="1" i="1" dirty="0"/>
              <a:t>31,487 </a:t>
            </a:r>
            <a:r>
              <a:rPr lang="en-US" b="1" i="1" dirty="0"/>
              <a:t>American scientists have signed this </a:t>
            </a:r>
            <a:r>
              <a:rPr lang="en-US" b="1" i="1" dirty="0" smtClean="0"/>
              <a:t>petition.  Nearly </a:t>
            </a:r>
            <a:r>
              <a:rPr lang="en-US" b="1" i="1" u="sng" dirty="0" smtClean="0"/>
              <a:t>1 in every 3</a:t>
            </a:r>
            <a:r>
              <a:rPr lang="en-US" b="1" i="1" dirty="0" smtClean="0"/>
              <a:t> people who signed this has a </a:t>
            </a:r>
            <a:r>
              <a:rPr lang="en-US" b="1" i="1" dirty="0" err="1" smtClean="0"/>
              <a:t>Ph.D</a:t>
            </a:r>
            <a:r>
              <a:rPr lang="en-US" b="1" i="1" dirty="0" smtClean="0"/>
              <a:t> degree.</a:t>
            </a:r>
            <a:endParaRPr lang="en-US" dirty="0"/>
          </a:p>
        </p:txBody>
      </p:sp>
      <p:pic>
        <p:nvPicPr>
          <p:cNvPr id="5" name="Picture 4" descr="Teller_Card_100dp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83" y="2671230"/>
            <a:ext cx="8711868" cy="3746503"/>
          </a:xfrm>
          <a:prstGeom prst="rect">
            <a:avLst/>
          </a:prstGeom>
        </p:spPr>
      </p:pic>
    </p:spTree>
    <p:extLst>
      <p:ext uri="{BB962C8B-B14F-4D97-AF65-F5344CB8AC3E}">
        <p14:creationId xmlns:p14="http://schemas.microsoft.com/office/powerpoint/2010/main" val="415447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69333"/>
            <a:ext cx="7933267" cy="707886"/>
          </a:xfrm>
          <a:prstGeom prst="rect">
            <a:avLst/>
          </a:prstGeom>
          <a:noFill/>
        </p:spPr>
        <p:txBody>
          <a:bodyPr wrap="square" rtlCol="0">
            <a:spAutoFit/>
          </a:bodyPr>
          <a:lstStyle/>
          <a:p>
            <a:pPr algn="ctr"/>
            <a:r>
              <a:rPr lang="en-US" sz="4000" b="1" dirty="0" smtClean="0"/>
              <a:t>Al Gore’s ‘An </a:t>
            </a:r>
            <a:r>
              <a:rPr lang="en-US" sz="4000" b="1" dirty="0"/>
              <a:t>I</a:t>
            </a:r>
            <a:r>
              <a:rPr lang="en-US" sz="4000" b="1" dirty="0" smtClean="0"/>
              <a:t>nconvenient Truth” </a:t>
            </a:r>
            <a:endParaRPr lang="en-US" sz="4000" b="1" dirty="0"/>
          </a:p>
        </p:txBody>
      </p:sp>
      <p:sp>
        <p:nvSpPr>
          <p:cNvPr id="5" name="TextBox 4"/>
          <p:cNvSpPr txBox="1"/>
          <p:nvPr/>
        </p:nvSpPr>
        <p:spPr>
          <a:xfrm>
            <a:off x="270933" y="877219"/>
            <a:ext cx="8517467" cy="1292662"/>
          </a:xfrm>
          <a:prstGeom prst="rect">
            <a:avLst/>
          </a:prstGeom>
          <a:noFill/>
        </p:spPr>
        <p:txBody>
          <a:bodyPr wrap="square" rtlCol="0">
            <a:spAutoFit/>
          </a:bodyPr>
          <a:lstStyle/>
          <a:p>
            <a:pPr algn="ctr"/>
            <a:r>
              <a:rPr lang="en-US" sz="2400" b="1" u="sng" dirty="0" smtClean="0"/>
              <a:t>35 ERRORS MADE</a:t>
            </a:r>
            <a:endParaRPr lang="en-US" dirty="0"/>
          </a:p>
          <a:p>
            <a:endParaRPr lang="en-US" dirty="0" smtClean="0"/>
          </a:p>
          <a:p>
            <a:r>
              <a:rPr lang="en-US" dirty="0" smtClean="0"/>
              <a:t>Error 1: </a:t>
            </a:r>
            <a:r>
              <a:rPr lang="en-US" b="1" dirty="0"/>
              <a:t>Sea level "rising 6 </a:t>
            </a:r>
            <a:r>
              <a:rPr lang="en-US" b="1" dirty="0" smtClean="0"/>
              <a:t>m”</a:t>
            </a:r>
          </a:p>
          <a:p>
            <a:endParaRPr lang="en-US" dirty="0"/>
          </a:p>
        </p:txBody>
      </p:sp>
      <p:sp>
        <p:nvSpPr>
          <p:cNvPr id="6" name="Rectangle 5"/>
          <p:cNvSpPr/>
          <p:nvPr/>
        </p:nvSpPr>
        <p:spPr>
          <a:xfrm>
            <a:off x="270933" y="1630429"/>
            <a:ext cx="8348134" cy="4801314"/>
          </a:xfrm>
          <a:prstGeom prst="rect">
            <a:avLst/>
          </a:prstGeom>
        </p:spPr>
        <p:txBody>
          <a:bodyPr wrap="square">
            <a:spAutoFit/>
          </a:bodyPr>
          <a:lstStyle/>
          <a:p>
            <a:endParaRPr lang="en-US" sz="1400" dirty="0" smtClean="0">
              <a:solidFill>
                <a:srgbClr val="262626"/>
              </a:solidFill>
              <a:latin typeface="Arial"/>
              <a:cs typeface="Arial"/>
            </a:endParaRPr>
          </a:p>
          <a:p>
            <a:r>
              <a:rPr lang="en-US" sz="1400" dirty="0" smtClean="0">
                <a:solidFill>
                  <a:srgbClr val="262626"/>
                </a:solidFill>
                <a:latin typeface="Arial"/>
                <a:cs typeface="Arial"/>
              </a:rPr>
              <a:t>Gore </a:t>
            </a:r>
            <a:r>
              <a:rPr lang="en-US" sz="1400" dirty="0">
                <a:solidFill>
                  <a:srgbClr val="262626"/>
                </a:solidFill>
                <a:latin typeface="Arial"/>
                <a:cs typeface="Arial"/>
              </a:rPr>
              <a:t>says that a sea-level rise of up to 6 m will be caused by the melting of either West Antarctica or Greenland. In the next 100 years, according to calculations based on figures in the IPCC’s 2007 report, these two ice sheets </a:t>
            </a:r>
            <a:r>
              <a:rPr lang="en-US" sz="1400" dirty="0" smtClean="0">
                <a:solidFill>
                  <a:srgbClr val="262626"/>
                </a:solidFill>
                <a:latin typeface="Arial"/>
                <a:cs typeface="Arial"/>
              </a:rPr>
              <a:t>together will </a:t>
            </a:r>
            <a:r>
              <a:rPr lang="en-US" sz="1400" dirty="0">
                <a:solidFill>
                  <a:srgbClr val="262626"/>
                </a:solidFill>
                <a:latin typeface="Arial"/>
                <a:cs typeface="Arial"/>
              </a:rPr>
              <a:t>add a little over 6 cm </a:t>
            </a:r>
            <a:r>
              <a:rPr lang="en-US" sz="1400" dirty="0">
                <a:latin typeface="Arial"/>
                <a:cs typeface="Arial"/>
              </a:rPr>
              <a:t>sea-level rise on existing </a:t>
            </a:r>
            <a:r>
              <a:rPr lang="en-US" sz="1400" dirty="0" smtClean="0">
                <a:solidFill>
                  <a:srgbClr val="262626"/>
                </a:solidFill>
                <a:latin typeface="Arial"/>
                <a:cs typeface="Arial"/>
              </a:rPr>
              <a:t>populations</a:t>
            </a:r>
            <a:r>
              <a:rPr lang="en-US" sz="1400" dirty="0" smtClean="0">
                <a:latin typeface="Arial"/>
                <a:cs typeface="Arial"/>
              </a:rPr>
              <a:t>. </a:t>
            </a:r>
            <a:r>
              <a:rPr lang="en-US" sz="1400" dirty="0">
                <a:solidFill>
                  <a:srgbClr val="262626"/>
                </a:solidFill>
                <a:latin typeface="ArialMT"/>
              </a:rPr>
              <a:t>Gore has accordingly exaggerated the official sea-level estimate by approaching 10,000 per cent</a:t>
            </a:r>
            <a:r>
              <a:rPr lang="en-US" sz="1400" dirty="0" smtClean="0">
                <a:solidFill>
                  <a:srgbClr val="262626"/>
                </a:solidFill>
                <a:latin typeface="ArialMT"/>
              </a:rPr>
              <a:t>.</a:t>
            </a:r>
          </a:p>
          <a:p>
            <a:endParaRPr lang="en-US" sz="1400" dirty="0">
              <a:solidFill>
                <a:srgbClr val="262626"/>
              </a:solidFill>
              <a:latin typeface="ArialMT"/>
            </a:endParaRPr>
          </a:p>
          <a:p>
            <a:r>
              <a:rPr lang="en-US" dirty="0"/>
              <a:t>Error 8: </a:t>
            </a:r>
            <a:r>
              <a:rPr lang="en-US" b="1" dirty="0"/>
              <a:t>Polar bear "</a:t>
            </a:r>
            <a:r>
              <a:rPr lang="en-US" b="1" dirty="0" smtClean="0"/>
              <a:t>dying”</a:t>
            </a:r>
            <a:endParaRPr lang="en-US" sz="1400" dirty="0">
              <a:solidFill>
                <a:srgbClr val="262626"/>
              </a:solidFill>
              <a:latin typeface="ArialMT"/>
            </a:endParaRPr>
          </a:p>
          <a:p>
            <a:r>
              <a:rPr lang="en-US" sz="1400" dirty="0">
                <a:solidFill>
                  <a:srgbClr val="262626"/>
                </a:solidFill>
                <a:latin typeface="Arial"/>
                <a:cs typeface="Arial"/>
              </a:rPr>
              <a:t>Gore quotes that global warming is the cause of many sea creatures such as polar bears dying.  He said that huge amounts of polar bears are dying due to the long trek of a swim they have to do due to the lack of frozen ice left in the arctic ocean.  This is incorrect, 4 polar bears died, and they died in an exceptional storm, with high winds and waves in the Beaufort Sea. </a:t>
            </a:r>
          </a:p>
          <a:p>
            <a:endParaRPr lang="en-US" sz="1400" dirty="0"/>
          </a:p>
          <a:p>
            <a:r>
              <a:rPr lang="en-US" dirty="0"/>
              <a:t>Error 18: </a:t>
            </a:r>
            <a:r>
              <a:rPr lang="en-US" b="1" dirty="0"/>
              <a:t>Arctic "warming </a:t>
            </a:r>
            <a:r>
              <a:rPr lang="en-US" b="1" dirty="0" smtClean="0"/>
              <a:t>fastest”</a:t>
            </a:r>
          </a:p>
          <a:p>
            <a:r>
              <a:rPr lang="en-US" sz="1400" dirty="0">
                <a:solidFill>
                  <a:srgbClr val="262626"/>
                </a:solidFill>
                <a:latin typeface="Arial"/>
                <a:cs typeface="Arial"/>
              </a:rPr>
              <a:t>Gore says the Arctic has been warming faster than the rest of the planet. It is not. Gore does not mention that the Arctic has been cooling over the past 60 years, and is now one degree Celsius cooler than it was in the 1940s. There was a record amount of snow cover in the Northern Hemisphere in 2001. Several vessels were icebound in the Arctic in the spring of 2007, but few newspapers reported this. </a:t>
            </a:r>
          </a:p>
          <a:p>
            <a:endParaRPr lang="en-US" sz="1400" dirty="0" smtClean="0">
              <a:solidFill>
                <a:srgbClr val="262626"/>
              </a:solidFill>
              <a:latin typeface="Arial"/>
              <a:cs typeface="Arial"/>
            </a:endParaRPr>
          </a:p>
          <a:p>
            <a:r>
              <a:rPr lang="en-US" sz="2000" dirty="0"/>
              <a:t>http://</a:t>
            </a:r>
            <a:r>
              <a:rPr lang="en-US" sz="2000" dirty="0" err="1"/>
              <a:t>scienceandpublicpolicy.org</a:t>
            </a:r>
            <a:r>
              <a:rPr lang="en-US" sz="2000" dirty="0"/>
              <a:t>/</a:t>
            </a:r>
            <a:r>
              <a:rPr lang="en-US" sz="2000" dirty="0" err="1"/>
              <a:t>monckton</a:t>
            </a:r>
            <a:r>
              <a:rPr lang="en-US" sz="2000" dirty="0"/>
              <a:t>/</a:t>
            </a:r>
            <a:r>
              <a:rPr lang="en-US" sz="2000" dirty="0" err="1"/>
              <a:t>goreerrors.html</a:t>
            </a:r>
            <a:endParaRPr lang="en-US" sz="2000" dirty="0"/>
          </a:p>
          <a:p>
            <a:endParaRPr lang="en-US" sz="1400" dirty="0" smtClean="0">
              <a:solidFill>
                <a:srgbClr val="262626"/>
              </a:solidFill>
              <a:latin typeface="Arial"/>
              <a:cs typeface="Arial"/>
            </a:endParaRPr>
          </a:p>
        </p:txBody>
      </p:sp>
    </p:spTree>
    <p:extLst>
      <p:ext uri="{BB962C8B-B14F-4D97-AF65-F5344CB8AC3E}">
        <p14:creationId xmlns:p14="http://schemas.microsoft.com/office/powerpoint/2010/main" val="3800181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533" y="189006"/>
            <a:ext cx="5855206" cy="995362"/>
          </a:xfrm>
        </p:spPr>
        <p:txBody>
          <a:bodyPr/>
          <a:lstStyle/>
          <a:p>
            <a:r>
              <a:rPr lang="en-US" dirty="0" smtClean="0"/>
              <a:t>Temperature Shifting</a:t>
            </a:r>
            <a:endParaRPr lang="en-US" dirty="0"/>
          </a:p>
        </p:txBody>
      </p:sp>
      <p:pic>
        <p:nvPicPr>
          <p:cNvPr id="4" name="Picture 3" descr="ED-AO923_scient_D_201202201547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934" y="1184368"/>
            <a:ext cx="6210805" cy="4124733"/>
          </a:xfrm>
          <a:prstGeom prst="rect">
            <a:avLst/>
          </a:prstGeom>
        </p:spPr>
      </p:pic>
      <p:sp>
        <p:nvSpPr>
          <p:cNvPr id="5" name="Rectangle 4"/>
          <p:cNvSpPr/>
          <p:nvPr/>
        </p:nvSpPr>
        <p:spPr>
          <a:xfrm>
            <a:off x="6705599" y="324472"/>
            <a:ext cx="2252133" cy="6186310"/>
          </a:xfrm>
          <a:prstGeom prst="rect">
            <a:avLst/>
          </a:prstGeom>
        </p:spPr>
        <p:txBody>
          <a:bodyPr wrap="square">
            <a:spAutoFit/>
          </a:bodyPr>
          <a:lstStyle/>
          <a:p>
            <a:r>
              <a:rPr lang="en-US" dirty="0"/>
              <a:t>From the graph it appears that the projections exaggerate, substantially, the response of the earth's temperature to CO2 which increased by about 11% from 1989 through 2011. Furthermore, when one examines the historical temperature record throughout the 20th century and into the 21st, the data strongly suggest a much lower CO2 effect than almost all models calculate.</a:t>
            </a:r>
          </a:p>
        </p:txBody>
      </p:sp>
      <p:sp>
        <p:nvSpPr>
          <p:cNvPr id="6" name="Rectangle 5"/>
          <p:cNvSpPr/>
          <p:nvPr/>
        </p:nvSpPr>
        <p:spPr>
          <a:xfrm>
            <a:off x="270934" y="5280700"/>
            <a:ext cx="6210805" cy="646331"/>
          </a:xfrm>
          <a:prstGeom prst="rect">
            <a:avLst/>
          </a:prstGeom>
        </p:spPr>
        <p:txBody>
          <a:bodyPr wrap="square">
            <a:spAutoFit/>
          </a:bodyPr>
          <a:lstStyle/>
          <a:p>
            <a:r>
              <a:rPr lang="en-US" dirty="0" smtClean="0"/>
              <a:t>http://</a:t>
            </a:r>
            <a:r>
              <a:rPr lang="en-US" dirty="0" err="1" smtClean="0"/>
              <a:t>online.wsj.com</a:t>
            </a:r>
            <a:r>
              <a:rPr lang="en-US" dirty="0" smtClean="0"/>
              <a:t>/news/articles/SB10001424052970203646004577213244084429540</a:t>
            </a:r>
            <a:endParaRPr lang="en-US" dirty="0"/>
          </a:p>
        </p:txBody>
      </p:sp>
      <p:sp>
        <p:nvSpPr>
          <p:cNvPr id="3" name="Rectangle 2"/>
          <p:cNvSpPr/>
          <p:nvPr/>
        </p:nvSpPr>
        <p:spPr>
          <a:xfrm>
            <a:off x="270934" y="6211669"/>
            <a:ext cx="6434665" cy="646331"/>
          </a:xfrm>
          <a:prstGeom prst="rect">
            <a:avLst/>
          </a:prstGeom>
        </p:spPr>
        <p:txBody>
          <a:bodyPr wrap="square">
            <a:spAutoFit/>
          </a:bodyPr>
          <a:lstStyle/>
          <a:p>
            <a:r>
              <a:rPr lang="en-US" dirty="0" smtClean="0"/>
              <a:t>(second link) http</a:t>
            </a:r>
            <a:r>
              <a:rPr lang="en-US" dirty="0"/>
              <a:t>://</a:t>
            </a:r>
            <a:r>
              <a:rPr lang="en-US" dirty="0" err="1"/>
              <a:t>wattsupwiththat.com</a:t>
            </a:r>
            <a:r>
              <a:rPr lang="en-US" dirty="0"/>
              <a:t>/2013/10/23/getting-very-close-to-meeting-santers-17-year-warming-test/</a:t>
            </a:r>
          </a:p>
        </p:txBody>
      </p:sp>
    </p:spTree>
    <p:extLst>
      <p:ext uri="{BB962C8B-B14F-4D97-AF65-F5344CB8AC3E}">
        <p14:creationId xmlns:p14="http://schemas.microsoft.com/office/powerpoint/2010/main" val="290190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Scientists Changing Statistics</a:t>
            </a:r>
            <a:br>
              <a:rPr lang="en-US" dirty="0" smtClean="0"/>
            </a:br>
            <a:r>
              <a:rPr lang="en-US" sz="2200" i="1" dirty="0" smtClean="0"/>
              <a:t>GHCN (national climatic data center) caught out</a:t>
            </a:r>
            <a:endParaRPr lang="en-US" sz="2200" i="1" dirty="0"/>
          </a:p>
        </p:txBody>
      </p:sp>
      <p:pic>
        <p:nvPicPr>
          <p:cNvPr id="4" name="Picture 3"/>
          <p:cNvPicPr>
            <a:picLocks noChangeAspect="1"/>
          </p:cNvPicPr>
          <p:nvPr/>
        </p:nvPicPr>
        <p:blipFill>
          <a:blip r:embed="rId2"/>
          <a:stretch>
            <a:fillRect/>
          </a:stretch>
        </p:blipFill>
        <p:spPr>
          <a:xfrm>
            <a:off x="931333" y="1313037"/>
            <a:ext cx="7179733" cy="5544963"/>
          </a:xfrm>
          <a:prstGeom prst="rect">
            <a:avLst/>
          </a:prstGeom>
        </p:spPr>
      </p:pic>
      <p:sp>
        <p:nvSpPr>
          <p:cNvPr id="5" name="TextBox 4"/>
          <p:cNvSpPr txBox="1"/>
          <p:nvPr/>
        </p:nvSpPr>
        <p:spPr>
          <a:xfrm>
            <a:off x="626533" y="1449903"/>
            <a:ext cx="3505200" cy="369332"/>
          </a:xfrm>
          <a:prstGeom prst="rect">
            <a:avLst/>
          </a:prstGeom>
          <a:noFill/>
        </p:spPr>
        <p:txBody>
          <a:bodyPr wrap="square" rtlCol="0">
            <a:spAutoFit/>
          </a:bodyPr>
          <a:lstStyle/>
          <a:p>
            <a:r>
              <a:rPr lang="en-US" dirty="0" smtClean="0"/>
              <a:t>Before changed (correct data):</a:t>
            </a:r>
            <a:endParaRPr lang="en-US" dirty="0"/>
          </a:p>
        </p:txBody>
      </p:sp>
      <p:cxnSp>
        <p:nvCxnSpPr>
          <p:cNvPr id="6" name="Straight Arrow Connector 5"/>
          <p:cNvCxnSpPr/>
          <p:nvPr/>
        </p:nvCxnSpPr>
        <p:spPr>
          <a:xfrm flipH="1">
            <a:off x="6841067" y="3928533"/>
            <a:ext cx="812800" cy="11345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171266" y="3005203"/>
            <a:ext cx="1879600" cy="923330"/>
          </a:xfrm>
          <a:prstGeom prst="rect">
            <a:avLst/>
          </a:prstGeom>
          <a:noFill/>
        </p:spPr>
        <p:txBody>
          <a:bodyPr wrap="square" rtlCol="0">
            <a:spAutoFit/>
          </a:bodyPr>
          <a:lstStyle/>
          <a:p>
            <a:r>
              <a:rPr lang="en-US" b="1" u="sng" dirty="0" smtClean="0"/>
              <a:t>Decreasing </a:t>
            </a:r>
            <a:r>
              <a:rPr lang="en-US" dirty="0" smtClean="0"/>
              <a:t>rapidly after 2007.</a:t>
            </a:r>
            <a:endParaRPr lang="en-US" dirty="0"/>
          </a:p>
        </p:txBody>
      </p:sp>
    </p:spTree>
    <p:extLst>
      <p:ext uri="{BB962C8B-B14F-4D97-AF65-F5344CB8AC3E}">
        <p14:creationId xmlns:p14="http://schemas.microsoft.com/office/powerpoint/2010/main" val="3519626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26533" y="435395"/>
            <a:ext cx="8009163" cy="6185538"/>
          </a:xfrm>
          <a:prstGeom prst="rect">
            <a:avLst/>
          </a:prstGeom>
        </p:spPr>
      </p:pic>
      <p:sp>
        <p:nvSpPr>
          <p:cNvPr id="4" name="TextBox 3"/>
          <p:cNvSpPr txBox="1"/>
          <p:nvPr/>
        </p:nvSpPr>
        <p:spPr>
          <a:xfrm>
            <a:off x="626533" y="654036"/>
            <a:ext cx="3505200" cy="369332"/>
          </a:xfrm>
          <a:prstGeom prst="rect">
            <a:avLst/>
          </a:prstGeom>
          <a:noFill/>
        </p:spPr>
        <p:txBody>
          <a:bodyPr wrap="square" rtlCol="0">
            <a:spAutoFit/>
          </a:bodyPr>
          <a:lstStyle/>
          <a:p>
            <a:r>
              <a:rPr lang="en-US" dirty="0" smtClean="0"/>
              <a:t>After changed (incorrect data):</a:t>
            </a:r>
            <a:endParaRPr lang="en-US" dirty="0"/>
          </a:p>
        </p:txBody>
      </p:sp>
      <p:cxnSp>
        <p:nvCxnSpPr>
          <p:cNvPr id="11" name="Straight Arrow Connector 10"/>
          <p:cNvCxnSpPr/>
          <p:nvPr/>
        </p:nvCxnSpPr>
        <p:spPr>
          <a:xfrm flipH="1" flipV="1">
            <a:off x="7027333" y="2353733"/>
            <a:ext cx="982134" cy="1016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679266" y="3369733"/>
            <a:ext cx="1303867" cy="923330"/>
          </a:xfrm>
          <a:prstGeom prst="rect">
            <a:avLst/>
          </a:prstGeom>
          <a:noFill/>
        </p:spPr>
        <p:txBody>
          <a:bodyPr wrap="square" rtlCol="0">
            <a:spAutoFit/>
          </a:bodyPr>
          <a:lstStyle/>
          <a:p>
            <a:r>
              <a:rPr lang="en-US" b="1" u="sng" dirty="0" smtClean="0"/>
              <a:t>Rising</a:t>
            </a:r>
            <a:r>
              <a:rPr lang="en-US" dirty="0" smtClean="0"/>
              <a:t> rapidly after 2007.</a:t>
            </a:r>
            <a:endParaRPr lang="en-US" dirty="0"/>
          </a:p>
        </p:txBody>
      </p:sp>
    </p:spTree>
    <p:extLst>
      <p:ext uri="{BB962C8B-B14F-4D97-AF65-F5344CB8AC3E}">
        <p14:creationId xmlns:p14="http://schemas.microsoft.com/office/powerpoint/2010/main" val="1001419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lnSpcReduction="10000"/>
          </a:bodyPr>
          <a:lstStyle/>
          <a:p>
            <a:r>
              <a:rPr lang="en-US" dirty="0"/>
              <a:t>Never before in the history of a research project dating back to 1946 had the Juneau </a:t>
            </a:r>
            <a:r>
              <a:rPr lang="en-US" dirty="0" err="1"/>
              <a:t>Icefield</a:t>
            </a:r>
            <a:r>
              <a:rPr lang="en-US" dirty="0"/>
              <a:t> witnessed the kind of snow buildup that came this year. It was similar on a lot of other glaciers too.</a:t>
            </a:r>
          </a:p>
          <a:p>
            <a:r>
              <a:rPr lang="en-US" dirty="0"/>
              <a:t>"It's been a long time on most glaciers where they've actually had positive mass balance," </a:t>
            </a:r>
            <a:r>
              <a:rPr lang="en-US" dirty="0" err="1"/>
              <a:t>Molnia</a:t>
            </a:r>
            <a:r>
              <a:rPr lang="en-US" dirty="0"/>
              <a:t> said</a:t>
            </a:r>
            <a:r>
              <a:rPr lang="en-US" dirty="0" smtClean="0"/>
              <a:t>.</a:t>
            </a:r>
          </a:p>
          <a:p>
            <a:pPr marL="0" indent="0">
              <a:buNone/>
            </a:pPr>
            <a:endParaRPr lang="en-US" dirty="0"/>
          </a:p>
          <a:p>
            <a:pPr marL="0" indent="0">
              <a:buNone/>
            </a:pPr>
            <a:r>
              <a:rPr lang="en-US" sz="1900" dirty="0" smtClean="0"/>
              <a:t>http://</a:t>
            </a:r>
            <a:r>
              <a:rPr lang="en-US" sz="1900" dirty="0" err="1" smtClean="0"/>
              <a:t>www.mcclatchydc.com</a:t>
            </a:r>
            <a:r>
              <a:rPr lang="en-US" sz="1900" dirty="0" smtClean="0"/>
              <a:t>/2008/10/14/53884/</a:t>
            </a:r>
            <a:r>
              <a:rPr lang="en-US" sz="1900" dirty="0" err="1" smtClean="0"/>
              <a:t>alaska</a:t>
            </a:r>
            <a:r>
              <a:rPr lang="en-US" sz="1900" dirty="0" smtClean="0"/>
              <a:t>-glaciers-grew-this-</a:t>
            </a:r>
            <a:r>
              <a:rPr lang="en-US" sz="1900" dirty="0" err="1" smtClean="0"/>
              <a:t>year.html</a:t>
            </a:r>
            <a:endParaRPr lang="en-US" sz="1900" dirty="0"/>
          </a:p>
        </p:txBody>
      </p:sp>
      <p:sp>
        <p:nvSpPr>
          <p:cNvPr id="6" name="Title 1"/>
          <p:cNvSpPr>
            <a:spLocks noGrp="1"/>
          </p:cNvSpPr>
          <p:nvPr>
            <p:ph type="title"/>
          </p:nvPr>
        </p:nvSpPr>
        <p:spPr>
          <a:xfrm>
            <a:off x="457200" y="274638"/>
            <a:ext cx="8229600" cy="1143000"/>
          </a:xfrm>
        </p:spPr>
        <p:txBody>
          <a:bodyPr/>
          <a:lstStyle/>
          <a:p>
            <a:r>
              <a:rPr lang="en-US" dirty="0" smtClean="0"/>
              <a:t>Alaska Glaciers Growing 2007-2008</a:t>
            </a:r>
            <a:endParaRPr lang="en-US" dirty="0"/>
          </a:p>
        </p:txBody>
      </p:sp>
    </p:spTree>
    <p:extLst>
      <p:ext uri="{BB962C8B-B14F-4D97-AF65-F5344CB8AC3E}">
        <p14:creationId xmlns:p14="http://schemas.microsoft.com/office/powerpoint/2010/main" val="3935805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 Level Rise has Decelerated</a:t>
            </a:r>
            <a:endParaRPr lang="en-US" dirty="0"/>
          </a:p>
        </p:txBody>
      </p:sp>
      <p:sp>
        <p:nvSpPr>
          <p:cNvPr id="3" name="Content Placeholder 2"/>
          <p:cNvSpPr>
            <a:spLocks noGrp="1"/>
          </p:cNvSpPr>
          <p:nvPr>
            <p:ph idx="1"/>
          </p:nvPr>
        </p:nvSpPr>
        <p:spPr/>
        <p:txBody>
          <a:bodyPr>
            <a:normAutofit fontScale="92500"/>
          </a:bodyPr>
          <a:lstStyle/>
          <a:p>
            <a:r>
              <a:rPr lang="en-US" dirty="0"/>
              <a:t>G</a:t>
            </a:r>
            <a:r>
              <a:rPr lang="en-US" dirty="0" smtClean="0"/>
              <a:t>lobal </a:t>
            </a:r>
            <a:r>
              <a:rPr lang="en-US" dirty="0"/>
              <a:t>sea level rise has decelerated by 44% since 2004 to a rate equivalent to only 7 inches per century. According to the authors, global mean sea level rise from 1993-2003 was at the rate of 3.2 mm/</a:t>
            </a:r>
            <a:r>
              <a:rPr lang="en-US" dirty="0" err="1"/>
              <a:t>yr</a:t>
            </a:r>
            <a:r>
              <a:rPr lang="en-US" dirty="0"/>
              <a:t>, but sea level rise "started decelerating since 2004 to a rate of 1.8 ± 0.9 mm/</a:t>
            </a:r>
            <a:r>
              <a:rPr lang="en-US" dirty="0" err="1"/>
              <a:t>yr</a:t>
            </a:r>
            <a:r>
              <a:rPr lang="en-US" dirty="0"/>
              <a:t> in 2012</a:t>
            </a:r>
            <a:r>
              <a:rPr lang="en-US" dirty="0" smtClean="0"/>
              <a:t>.</a:t>
            </a:r>
            <a:endParaRPr lang="en-US" dirty="0"/>
          </a:p>
          <a:p>
            <a:r>
              <a:rPr lang="en-US" dirty="0" smtClean="0">
                <a:hlinkClick r:id="rId2"/>
              </a:rPr>
              <a:t>THE </a:t>
            </a:r>
            <a:r>
              <a:rPr lang="en-US" dirty="0">
                <a:hlinkClick r:id="rId2"/>
              </a:rPr>
              <a:t>HOCKEY SCHTICK: New paper finds sea level rise has decelerated 44% since 2004 to only </a:t>
            </a:r>
            <a:r>
              <a:rPr lang="en-US" dirty="0" smtClean="0">
                <a:hlinkClick r:id="rId2"/>
              </a:rPr>
              <a:t>7…</a:t>
            </a:r>
            <a:endParaRPr lang="en-US" dirty="0">
              <a:hlinkClick r:id="rId2"/>
            </a:endParaRPr>
          </a:p>
        </p:txBody>
      </p:sp>
    </p:spTree>
    <p:extLst>
      <p:ext uri="{BB962C8B-B14F-4D97-AF65-F5344CB8AC3E}">
        <p14:creationId xmlns:p14="http://schemas.microsoft.com/office/powerpoint/2010/main" val="1947106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 Warming = “Natural Disasters”</a:t>
            </a:r>
            <a:endParaRPr lang="en-US" dirty="0"/>
          </a:p>
        </p:txBody>
      </p:sp>
      <p:sp>
        <p:nvSpPr>
          <p:cNvPr id="3" name="Content Placeholder 2"/>
          <p:cNvSpPr>
            <a:spLocks noGrp="1"/>
          </p:cNvSpPr>
          <p:nvPr>
            <p:ph idx="1"/>
          </p:nvPr>
        </p:nvSpPr>
        <p:spPr/>
        <p:txBody>
          <a:bodyPr>
            <a:normAutofit/>
          </a:bodyPr>
          <a:lstStyle/>
          <a:p>
            <a:r>
              <a:rPr lang="en-US" sz="2400" dirty="0"/>
              <a:t>This </a:t>
            </a:r>
            <a:r>
              <a:rPr lang="en-US" sz="2400" dirty="0" smtClean="0"/>
              <a:t>year (2013) </a:t>
            </a:r>
            <a:r>
              <a:rPr lang="en-US" sz="2400" dirty="0"/>
              <a:t>had the fewest tornadoes on record in the US, and the second fewest number of severe tornadoes, with seventeen</a:t>
            </a:r>
            <a:r>
              <a:rPr lang="en-US" sz="2400" dirty="0" smtClean="0"/>
              <a:t>.</a:t>
            </a:r>
          </a:p>
          <a:p>
            <a:r>
              <a:rPr lang="en-US" sz="2400" dirty="0" smtClean="0"/>
              <a:t>No consistent pattern of severe tornadoes are happening due to “global warming”.  Proved in this graph: </a:t>
            </a:r>
            <a:endParaRPr lang="en-US" sz="2400" dirty="0"/>
          </a:p>
        </p:txBody>
      </p:sp>
      <p:pic>
        <p:nvPicPr>
          <p:cNvPr id="4" name="Picture 3" descr="screenhunter_1891-oct-26-17-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4800" y="3690011"/>
            <a:ext cx="5266267" cy="3167989"/>
          </a:xfrm>
          <a:prstGeom prst="rect">
            <a:avLst/>
          </a:prstGeom>
        </p:spPr>
      </p:pic>
      <p:cxnSp>
        <p:nvCxnSpPr>
          <p:cNvPr id="6" name="Straight Arrow Connector 5"/>
          <p:cNvCxnSpPr/>
          <p:nvPr/>
        </p:nvCxnSpPr>
        <p:spPr>
          <a:xfrm>
            <a:off x="711200" y="5892800"/>
            <a:ext cx="1083733" cy="6434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2400" y="5689600"/>
            <a:ext cx="778933" cy="369332"/>
          </a:xfrm>
          <a:prstGeom prst="rect">
            <a:avLst/>
          </a:prstGeom>
          <a:noFill/>
        </p:spPr>
        <p:txBody>
          <a:bodyPr wrap="square" rtlCol="0">
            <a:spAutoFit/>
          </a:bodyPr>
          <a:lstStyle/>
          <a:p>
            <a:r>
              <a:rPr lang="en-US" dirty="0" smtClean="0"/>
              <a:t>1954</a:t>
            </a:r>
            <a:endParaRPr lang="en-US" dirty="0"/>
          </a:p>
        </p:txBody>
      </p:sp>
      <p:cxnSp>
        <p:nvCxnSpPr>
          <p:cNvPr id="12" name="Straight Arrow Connector 11"/>
          <p:cNvCxnSpPr/>
          <p:nvPr/>
        </p:nvCxnSpPr>
        <p:spPr>
          <a:xfrm flipH="1">
            <a:off x="6688667" y="5892800"/>
            <a:ext cx="1066800" cy="6434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620000" y="5523468"/>
            <a:ext cx="778933" cy="369332"/>
          </a:xfrm>
          <a:prstGeom prst="rect">
            <a:avLst/>
          </a:prstGeom>
          <a:noFill/>
        </p:spPr>
        <p:txBody>
          <a:bodyPr wrap="square" rtlCol="0">
            <a:spAutoFit/>
          </a:bodyPr>
          <a:lstStyle/>
          <a:p>
            <a:r>
              <a:rPr lang="en-US" dirty="0" smtClean="0"/>
              <a:t>2012</a:t>
            </a:r>
            <a:endParaRPr lang="en-US" dirty="0"/>
          </a:p>
        </p:txBody>
      </p:sp>
    </p:spTree>
    <p:extLst>
      <p:ext uri="{BB962C8B-B14F-4D97-AF65-F5344CB8AC3E}">
        <p14:creationId xmlns:p14="http://schemas.microsoft.com/office/powerpoint/2010/main" val="2473388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stronauts_ag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3" y="0"/>
            <a:ext cx="4291082" cy="6858000"/>
          </a:xfrm>
          <a:prstGeom prst="rect">
            <a:avLst/>
          </a:prstGeom>
        </p:spPr>
      </p:pic>
      <p:sp>
        <p:nvSpPr>
          <p:cNvPr id="5" name="TextBox 4"/>
          <p:cNvSpPr txBox="1"/>
          <p:nvPr/>
        </p:nvSpPr>
        <p:spPr>
          <a:xfrm>
            <a:off x="186267" y="220133"/>
            <a:ext cx="2455333" cy="707886"/>
          </a:xfrm>
          <a:prstGeom prst="rect">
            <a:avLst/>
          </a:prstGeom>
          <a:noFill/>
        </p:spPr>
        <p:txBody>
          <a:bodyPr wrap="square" rtlCol="0">
            <a:spAutoFit/>
          </a:bodyPr>
          <a:lstStyle/>
          <a:p>
            <a:r>
              <a:rPr lang="en-US" sz="4000" dirty="0" smtClean="0"/>
              <a:t>Opinions:</a:t>
            </a:r>
            <a:endParaRPr lang="en-US" sz="4000" dirty="0"/>
          </a:p>
        </p:txBody>
      </p:sp>
    </p:spTree>
    <p:extLst>
      <p:ext uri="{BB962C8B-B14F-4D97-AF65-F5344CB8AC3E}">
        <p14:creationId xmlns:p14="http://schemas.microsoft.com/office/powerpoint/2010/main" val="39083348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a:t>
            </a:r>
            <a:endParaRPr lang="en-US" dirty="0"/>
          </a:p>
        </p:txBody>
      </p:sp>
      <p:sp>
        <p:nvSpPr>
          <p:cNvPr id="3" name="Content Placeholder 2"/>
          <p:cNvSpPr>
            <a:spLocks noGrp="1"/>
          </p:cNvSpPr>
          <p:nvPr>
            <p:ph idx="1"/>
          </p:nvPr>
        </p:nvSpPr>
        <p:spPr/>
        <p:txBody>
          <a:bodyPr/>
          <a:lstStyle/>
          <a:p>
            <a:r>
              <a:rPr lang="en-US" u="sng" dirty="0">
                <a:hlinkClick r:id="rId2"/>
              </a:rPr>
              <a:t>http://www.youtube.com/watch?v=DDwYLPNHk_0&amp;feature=</a:t>
            </a:r>
            <a:r>
              <a:rPr lang="en-US" u="sng" dirty="0" smtClean="0">
                <a:hlinkClick r:id="rId2"/>
              </a:rPr>
              <a:t>relmfu</a:t>
            </a:r>
            <a:endParaRPr lang="en-US" u="sng" dirty="0" smtClean="0"/>
          </a:p>
          <a:p>
            <a:r>
              <a:rPr lang="en-US" u="sng" dirty="0">
                <a:hlinkClick r:id="rId3"/>
              </a:rPr>
              <a:t>http://www.youtube.com/watch?v=</a:t>
            </a:r>
            <a:r>
              <a:rPr lang="en-US" u="sng" dirty="0" smtClean="0">
                <a:hlinkClick r:id="rId3"/>
              </a:rPr>
              <a:t>Cl4Pz1mwBao</a:t>
            </a:r>
            <a:endParaRPr lang="en-US" u="sng" dirty="0" smtClean="0"/>
          </a:p>
          <a:p>
            <a:r>
              <a:rPr lang="en-US" dirty="0" smtClean="0">
                <a:hlinkClick r:id="rId4"/>
              </a:rPr>
              <a:t>http</a:t>
            </a:r>
            <a:r>
              <a:rPr lang="en-US" dirty="0">
                <a:hlinkClick r:id="rId4"/>
              </a:rPr>
              <a:t>://www.gripnw.com/Audio/iSpy11122011_SkepticPt1.</a:t>
            </a:r>
            <a:r>
              <a:rPr lang="en-US" dirty="0" smtClean="0">
                <a:hlinkClick r:id="rId4"/>
              </a:rPr>
              <a:t>mp3</a:t>
            </a:r>
            <a:endParaRPr lang="en-US" dirty="0" smtClean="0"/>
          </a:p>
          <a:p>
            <a:r>
              <a:rPr lang="en-US" dirty="0">
                <a:hlinkClick r:id="rId5"/>
              </a:rPr>
              <a:t>http://www.youtube.com/watch?v=lyRKK4iMrEw</a:t>
            </a:r>
            <a:endParaRPr lang="en-US" dirty="0"/>
          </a:p>
        </p:txBody>
      </p:sp>
    </p:spTree>
    <p:extLst>
      <p:ext uri="{BB962C8B-B14F-4D97-AF65-F5344CB8AC3E}">
        <p14:creationId xmlns:p14="http://schemas.microsoft.com/office/powerpoint/2010/main" val="1153240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3207</TotalTime>
  <Words>624</Words>
  <Application>Microsoft Office PowerPoint</Application>
  <PresentationFormat>On-screen Show (4:3)</PresentationFormat>
  <Paragraphs>44</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Temperature Shifting</vt:lpstr>
      <vt:lpstr>Scientists Changing Statistics GHCN (national climatic data center) caught out</vt:lpstr>
      <vt:lpstr>PowerPoint Presentation</vt:lpstr>
      <vt:lpstr>Alaska Glaciers Growing 2007-2008</vt:lpstr>
      <vt:lpstr>Sea Level Rise has Decelerated</vt:lpstr>
      <vt:lpstr>Global Warming = “Natural Disasters”</vt:lpstr>
      <vt:lpstr>PowerPoint Presentation</vt:lpstr>
      <vt:lpstr>Videos</vt:lpstr>
    </vt:vector>
  </TitlesOfParts>
  <Company>St. Paul's Catholic College Manly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Error 1 2 4 8 18 30</dc:title>
  <dc:creator>Tom van Bokhoven</dc:creator>
  <cp:lastModifiedBy>Joanne</cp:lastModifiedBy>
  <cp:revision>19</cp:revision>
  <dcterms:created xsi:type="dcterms:W3CDTF">2013-11-20T07:40:30Z</dcterms:created>
  <dcterms:modified xsi:type="dcterms:W3CDTF">2013-12-17T03:30:18Z</dcterms:modified>
</cp:coreProperties>
</file>